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0" r:id="rId4"/>
    <p:sldId id="271" r:id="rId5"/>
    <p:sldId id="261" r:id="rId6"/>
    <p:sldId id="272" r:id="rId7"/>
    <p:sldId id="273" r:id="rId8"/>
    <p:sldId id="274" r:id="rId9"/>
    <p:sldId id="278" r:id="rId10"/>
    <p:sldId id="270" r:id="rId11"/>
    <p:sldId id="275" r:id="rId12"/>
    <p:sldId id="277" r:id="rId13"/>
    <p:sldId id="276" r:id="rId14"/>
    <p:sldId id="287" r:id="rId15"/>
    <p:sldId id="279" r:id="rId16"/>
    <p:sldId id="288" r:id="rId17"/>
    <p:sldId id="269" r:id="rId18"/>
    <p:sldId id="257" r:id="rId19"/>
    <p:sldId id="284" r:id="rId20"/>
    <p:sldId id="283" r:id="rId21"/>
    <p:sldId id="267" r:id="rId22"/>
    <p:sldId id="285" r:id="rId23"/>
    <p:sldId id="286" r:id="rId24"/>
    <p:sldId id="262" r:id="rId25"/>
    <p:sldId id="281" r:id="rId26"/>
    <p:sldId id="259" r:id="rId27"/>
    <p:sldId id="282" r:id="rId28"/>
    <p:sldId id="263" r:id="rId29"/>
    <p:sldId id="266" r:id="rId30"/>
    <p:sldId id="264" r:id="rId31"/>
    <p:sldId id="265" r:id="rId32"/>
    <p:sldId id="258" r:id="rId33"/>
    <p:sldId id="289" r:id="rId34"/>
    <p:sldId id="268" r:id="rId35"/>
    <p:sldId id="290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6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 spd="med" advTm="6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F006C8-BC7B-4E97-8E69-061FE3A7B9A4}" type="datetimeFigureOut">
              <a:rPr lang="hu-HU" smtClean="0"/>
              <a:pPr/>
              <a:t>2016.10.19.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C7F4D3-3F65-4C70-A01F-177A7E76E12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6000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ompos\Desktop\t&#246;rt.k&#233;pek\1956\Nagy%20Imre%20utols%20beszde.avi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1956-os_forradalom" TargetMode="External"/><Relationship Id="rId2" Type="http://schemas.openxmlformats.org/officeDocument/2006/relationships/hyperlink" Target="http://tortenelemcikkek.hu/node/159%202016.04.0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inodi-eger.hu/public/uploads/seink-nyomaban-garancz-andris-fuge-zeno56-8a-2016_573d899ae8a47.pdf" TargetMode="External"/><Relationship Id="rId2" Type="http://schemas.openxmlformats.org/officeDocument/2006/relationships/hyperlink" Target="mailto:tinodipalyazat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1956</a:t>
            </a:r>
            <a:r>
              <a:rPr lang="hu-HU" dirty="0" smtClean="0"/>
              <a:t>. Október 23. – 1956. November 4.</a:t>
            </a:r>
            <a:endParaRPr lang="hu-HU" dirty="0"/>
          </a:p>
        </p:txBody>
      </p:sp>
      <p:pic>
        <p:nvPicPr>
          <p:cNvPr id="4" name="Kép 3" descr="1956-700x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71546"/>
            <a:ext cx="6429420" cy="464755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00034" y="55721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Egy kis ország nagy reményekkel</a:t>
            </a:r>
            <a:endParaRPr lang="hu-HU" sz="3600" b="1" cap="small" dirty="0">
              <a:solidFill>
                <a:srgbClr val="007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42844" y="6072206"/>
            <a:ext cx="9001156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2016. Október 23. – </a:t>
            </a:r>
            <a:r>
              <a:rPr kumimoji="0" lang="hu-H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2016</a:t>
            </a:r>
            <a:r>
              <a:rPr kumimoji="0" lang="hu-H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November 4.</a:t>
            </a:r>
            <a:endParaRPr kumimoji="0" lang="hu-H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19607845">
            <a:off x="3104783" y="3632493"/>
            <a:ext cx="1312262" cy="1033517"/>
          </a:xfrm>
        </p:spPr>
        <p:txBody>
          <a:bodyPr>
            <a:no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hu-H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5076056" y="602128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Tompa utca</a:t>
            </a:r>
            <a:endParaRPr lang="hu-HU" b="1" dirty="0"/>
          </a:p>
        </p:txBody>
      </p:sp>
      <p:pic>
        <p:nvPicPr>
          <p:cNvPr id="2" name="Kép 1" descr="MS-2658_152_001x_D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645" cy="6858000"/>
          </a:xfrm>
          <a:prstGeom prst="rect">
            <a:avLst/>
          </a:prstGeom>
        </p:spPr>
      </p:pic>
      <p:sp>
        <p:nvSpPr>
          <p:cNvPr id="23" name="Akciógomb: Egyéni 22">
            <a:hlinkClick r:id="" action="ppaction://hlinkshowjump?jump=nextslide" highlightClick="1"/>
          </p:cNvPr>
          <p:cNvSpPr/>
          <p:nvPr/>
        </p:nvSpPr>
        <p:spPr>
          <a:xfrm>
            <a:off x="6876256" y="2924944"/>
            <a:ext cx="576064" cy="504056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8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Akciógomb: Egyéni 18">
            <a:hlinkClick r:id="" action="ppaction://hlinkshowjump?jump=nextslide" highlightClick="1"/>
          </p:cNvPr>
          <p:cNvSpPr/>
          <p:nvPr/>
        </p:nvSpPr>
        <p:spPr>
          <a:xfrm>
            <a:off x="5796136" y="5013176"/>
            <a:ext cx="504056" cy="432048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8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1" name="Akciógomb: Egyéni 20">
            <a:hlinkClick r:id="" action="ppaction://hlinkshowjump?jump=nextslide" highlightClick="1"/>
          </p:cNvPr>
          <p:cNvSpPr/>
          <p:nvPr/>
        </p:nvSpPr>
        <p:spPr>
          <a:xfrm>
            <a:off x="6156176" y="5661248"/>
            <a:ext cx="504056" cy="432048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8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2" name="Akciógomb: Egyéni 21">
            <a:hlinkClick r:id="" action="ppaction://hlinkshowjump?jump=nextslide" highlightClick="1"/>
          </p:cNvPr>
          <p:cNvSpPr/>
          <p:nvPr/>
        </p:nvSpPr>
        <p:spPr>
          <a:xfrm>
            <a:off x="5364088" y="5517232"/>
            <a:ext cx="504056" cy="432048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8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Akciógomb: Egyéni 19">
            <a:hlinkClick r:id="" action="ppaction://hlinkshowjump?jump=nextslide" highlightClick="1"/>
          </p:cNvPr>
          <p:cNvSpPr/>
          <p:nvPr/>
        </p:nvSpPr>
        <p:spPr>
          <a:xfrm>
            <a:off x="611560" y="2060848"/>
            <a:ext cx="576064" cy="504056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8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3" name="Akciógomb: Egyéni 32">
            <a:hlinkClick r:id="" action="ppaction://hlinkshowjump?jump=nextslide" highlightClick="1"/>
          </p:cNvPr>
          <p:cNvSpPr/>
          <p:nvPr/>
        </p:nvSpPr>
        <p:spPr>
          <a:xfrm>
            <a:off x="2843808" y="6165304"/>
            <a:ext cx="576064" cy="504056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8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Akciógomb: Egyéni 14">
            <a:hlinkClick r:id="" action="ppaction://noaction" highlightClick="1"/>
          </p:cNvPr>
          <p:cNvSpPr/>
          <p:nvPr/>
        </p:nvSpPr>
        <p:spPr>
          <a:xfrm>
            <a:off x="3347864" y="4005064"/>
            <a:ext cx="504056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kciógomb: Egyéni 2">
            <a:hlinkClick r:id="" action="ppaction://noaction" highlightClick="1"/>
          </p:cNvPr>
          <p:cNvSpPr/>
          <p:nvPr/>
        </p:nvSpPr>
        <p:spPr>
          <a:xfrm>
            <a:off x="6300192" y="3429000"/>
            <a:ext cx="504056" cy="504056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7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Akciógomb: Egyéni 13">
            <a:hlinkClick r:id="" action="ppaction://noaction" highlightClick="1"/>
          </p:cNvPr>
          <p:cNvSpPr/>
          <p:nvPr/>
        </p:nvSpPr>
        <p:spPr>
          <a:xfrm>
            <a:off x="1979712" y="1196752"/>
            <a:ext cx="576064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Akciógomb: Egyéni 15">
            <a:hlinkClick r:id="" action="ppaction://noaction" highlightClick="1"/>
          </p:cNvPr>
          <p:cNvSpPr/>
          <p:nvPr/>
        </p:nvSpPr>
        <p:spPr>
          <a:xfrm>
            <a:off x="5076056" y="4365104"/>
            <a:ext cx="504056" cy="432048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6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Akciógomb: Egyéni 17">
            <a:hlinkClick r:id="" action="ppaction://noaction" highlightClick="1"/>
          </p:cNvPr>
          <p:cNvSpPr/>
          <p:nvPr/>
        </p:nvSpPr>
        <p:spPr>
          <a:xfrm>
            <a:off x="6948264" y="1340768"/>
            <a:ext cx="504056" cy="432048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5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7" name="Akciógomb: Egyéni 16">
            <a:hlinkClick r:id="" action="ppaction://noaction" highlightClick="1"/>
          </p:cNvPr>
          <p:cNvSpPr/>
          <p:nvPr/>
        </p:nvSpPr>
        <p:spPr>
          <a:xfrm>
            <a:off x="3779912" y="5805264"/>
            <a:ext cx="57606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6300192" y="50131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Corvin köz</a:t>
            </a:r>
            <a:endParaRPr lang="hu-HU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732240" y="594928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Tűzoltó utca</a:t>
            </a:r>
            <a:endParaRPr lang="hu-HU" b="1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7452320" y="3068960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Baross tér</a:t>
            </a:r>
            <a:endParaRPr lang="hu-HU" sz="2000" b="1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251520" y="162880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Széna tér</a:t>
            </a:r>
            <a:endParaRPr lang="hu-HU" sz="2000" b="1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395536" y="5733256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Móricz Zsigmond körtér</a:t>
            </a:r>
            <a:endParaRPr lang="hu-HU" sz="2000" b="1" dirty="0"/>
          </a:p>
        </p:txBody>
      </p:sp>
      <p:sp>
        <p:nvSpPr>
          <p:cNvPr id="13" name="4-es gomb">
            <a:hlinkClick r:id="" action="ppaction://noaction" highlightClick="1"/>
          </p:cNvPr>
          <p:cNvSpPr/>
          <p:nvPr/>
        </p:nvSpPr>
        <p:spPr>
          <a:xfrm>
            <a:off x="2786050" y="1928802"/>
            <a:ext cx="57606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4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Október 23. néhány fontos színhelye</a:t>
            </a:r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71670" y="214290"/>
            <a:ext cx="5163486" cy="6685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Újabb szovjet támadás</a:t>
            </a:r>
            <a:endParaRPr lang="hu-H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8596" y="1214422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Előzmények:</a:t>
            </a:r>
          </a:p>
          <a:p>
            <a:pPr>
              <a:buFont typeface="Wingdings" pitchFamily="2" charset="2"/>
              <a:buChar char="§"/>
            </a:pPr>
            <a:r>
              <a:rPr lang="hu-HU" sz="2400" b="1" dirty="0" smtClean="0">
                <a:solidFill>
                  <a:srgbClr val="C00000"/>
                </a:solidFill>
              </a:rPr>
              <a:t>Október 29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</a:t>
            </a:r>
            <a:r>
              <a:rPr lang="hu-HU" sz="2400" b="1" dirty="0" smtClean="0">
                <a:solidFill>
                  <a:srgbClr val="C00000"/>
                </a:solidFill>
              </a:rPr>
              <a:t>szuezi válság</a:t>
            </a:r>
            <a:r>
              <a:rPr lang="hu-HU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hu-HU" sz="2400" b="1" dirty="0" err="1" smtClean="0"/>
              <a:t>Angol-francia-izraeli</a:t>
            </a:r>
            <a:r>
              <a:rPr lang="hu-HU" sz="2400" b="1" dirty="0" smtClean="0"/>
              <a:t> csapatok megtámadják Egyiptomot.</a:t>
            </a:r>
          </a:p>
          <a:p>
            <a:pPr>
              <a:buFont typeface="Wingdings" pitchFamily="2" charset="2"/>
              <a:buChar char="§"/>
            </a:pPr>
            <a:r>
              <a:rPr lang="hu-HU" sz="2400" b="1" dirty="0" smtClean="0"/>
              <a:t> A nagyhatalmak  figyelme Szuez felé fordul. </a:t>
            </a:r>
          </a:p>
          <a:p>
            <a:pPr>
              <a:buFont typeface="Wingdings" pitchFamily="2" charset="2"/>
              <a:buChar char="§"/>
            </a:pPr>
            <a:r>
              <a:rPr lang="hu-HU" sz="2400" b="1" dirty="0" smtClean="0"/>
              <a:t> Magyarország magára marad.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8564" y="3357562"/>
            <a:ext cx="87154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Forradalmi Munkás-Paraszt Kormány</a:t>
            </a:r>
          </a:p>
          <a:p>
            <a:pPr>
              <a:buFont typeface="Wingdings" pitchFamily="2" charset="2"/>
              <a:buChar char="§"/>
            </a:pPr>
            <a:r>
              <a:rPr lang="hu-HU" sz="2400" b="1" dirty="0" smtClean="0"/>
              <a:t> Kádár János és </a:t>
            </a:r>
            <a:r>
              <a:rPr lang="hu-HU" sz="2400" b="1" dirty="0" err="1" smtClean="0"/>
              <a:t>Münich</a:t>
            </a:r>
            <a:r>
              <a:rPr lang="hu-HU" sz="2400" b="1" dirty="0" smtClean="0"/>
              <a:t> Ferenc ellenkormányt alakít</a:t>
            </a:r>
          </a:p>
          <a:p>
            <a:pPr>
              <a:buFont typeface="Wingdings" pitchFamily="2" charset="2"/>
              <a:buChar char="§"/>
            </a:pP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rgbClr val="C00000"/>
                </a:solidFill>
              </a:rPr>
              <a:t>november 4.</a:t>
            </a:r>
            <a:r>
              <a:rPr lang="hu-HU" sz="2400" b="1" dirty="0" smtClean="0"/>
              <a:t> </a:t>
            </a:r>
            <a:r>
              <a:rPr lang="hu-H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Forgószél hadművelet </a:t>
            </a:r>
            <a:r>
              <a:rPr lang="hu-HU" sz="2400" b="1" dirty="0" smtClean="0"/>
              <a:t>megkezdése, </a:t>
            </a:r>
          </a:p>
          <a:p>
            <a:r>
              <a:rPr lang="hu-HU" sz="2400" b="1" dirty="0" smtClean="0"/>
              <a:t>  nagy erejű</a:t>
            </a:r>
          </a:p>
          <a:p>
            <a:r>
              <a:rPr lang="hu-HU" sz="2400" b="1" dirty="0" smtClean="0"/>
              <a:t> szovjet támadás Magyarország ellen</a:t>
            </a:r>
          </a:p>
          <a:p>
            <a:pPr>
              <a:buFont typeface="Wingdings" pitchFamily="2" charset="2"/>
              <a:buChar char="§"/>
            </a:pPr>
            <a:r>
              <a:rPr lang="hu-HU" sz="2400" b="1" dirty="0" smtClean="0"/>
              <a:t> hősies magyar ellenállás, de nagy a túlerő</a:t>
            </a:r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dvAuto="2000"/>
      <p:bldP spid="6" grpId="0" build="p" bldLvl="4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arikatú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5688632" cy="326919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4286256"/>
            <a:ext cx="5643602" cy="707886"/>
          </a:xfrm>
          <a:prstGeom prst="rect">
            <a:avLst/>
          </a:prstGeom>
          <a:blipFill dpi="0" rotWithShape="1">
            <a:blip r:embed="rId3" cstate="print">
              <a:alphaModFix amt="89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„Azt hittem az én beavatkozásom gonosz, amíg nem láttam a tiéteket. „</a:t>
            </a:r>
            <a:endParaRPr lang="hu-HU" sz="2000" b="1" dirty="0"/>
          </a:p>
        </p:txBody>
      </p:sp>
      <p:pic>
        <p:nvPicPr>
          <p:cNvPr id="4" name="Kép 3" descr="szovjet tank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2846" y="142852"/>
            <a:ext cx="3801154" cy="62865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500042"/>
            <a:ext cx="8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2. sz.</a:t>
            </a:r>
            <a:endParaRPr lang="hu-HU" sz="2000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14348" y="0"/>
            <a:ext cx="731460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Imre beszéde november 4.</a:t>
            </a:r>
            <a:endParaRPr lang="hu-H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56nagy_im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6687682" cy="3738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Kép 3" descr="rádi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789040"/>
            <a:ext cx="2177064" cy="1633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Nagy Imre utols beszd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04248" y="4149080"/>
            <a:ext cx="864096" cy="48840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85720" y="5500702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i="1" dirty="0" smtClean="0"/>
              <a:t>„Itt Nagy Imre beszél, a Magyar Népköztársaság Minisztertanácsának elnöke. </a:t>
            </a:r>
          </a:p>
          <a:p>
            <a:pPr algn="ctr"/>
            <a:r>
              <a:rPr lang="hu-HU" sz="1400" b="1" i="1" dirty="0" smtClean="0"/>
              <a:t>Ma hajnalban a szovjet csapatok támadást indítottak fővárosunk ellen, </a:t>
            </a:r>
          </a:p>
          <a:p>
            <a:pPr algn="ctr"/>
            <a:r>
              <a:rPr lang="hu-HU" sz="1400" b="1" i="1" dirty="0" smtClean="0"/>
              <a:t>azzal a nyilvánvaló szándékkal, hogy megdöntsék a törvényes magyar demokratikus kormányt. </a:t>
            </a:r>
          </a:p>
          <a:p>
            <a:pPr algn="ctr"/>
            <a:r>
              <a:rPr lang="hu-HU" sz="1400" b="1" i="1" dirty="0" smtClean="0"/>
              <a:t>Csapataink harcban állnak.</a:t>
            </a:r>
          </a:p>
          <a:p>
            <a:pPr algn="ctr"/>
            <a:r>
              <a:rPr lang="hu-HU" sz="1400" b="1" i="1" dirty="0" smtClean="0"/>
              <a:t> A kormány a helyén van. Ezt közlöm az ország népével és a világ közvéleményével.”</a:t>
            </a:r>
            <a:endParaRPr lang="hu-HU" sz="1400" b="1" i="1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</a:rPr>
              <a:t>A forradalom vége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</a:rPr>
              <a:t>Nemzetőrség létrejön Király Béla vezetésével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November 1.: 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16100" y="1792288"/>
            <a:ext cx="16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8175" y="2060575"/>
            <a:ext cx="6769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b="1" dirty="0">
                <a:solidFill>
                  <a:srgbClr val="C00000"/>
                </a:solidFill>
              </a:rPr>
              <a:t> Nagy Imre bejelenti </a:t>
            </a:r>
            <a:r>
              <a:rPr lang="hu-HU" b="1" dirty="0" smtClean="0">
                <a:solidFill>
                  <a:srgbClr val="C00000"/>
                </a:solidFill>
              </a:rPr>
              <a:t>Magyarország </a:t>
            </a:r>
            <a:r>
              <a:rPr lang="hu-HU" b="1" dirty="0">
                <a:solidFill>
                  <a:srgbClr val="C00000"/>
                </a:solidFill>
              </a:rPr>
              <a:t>kilépését a Varsói szerződésből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 dirty="0">
                <a:solidFill>
                  <a:srgbClr val="C00000"/>
                </a:solidFill>
              </a:rPr>
              <a:t> Kinyilvánítja az ország semlegességét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 dirty="0">
                <a:solidFill>
                  <a:srgbClr val="C00000"/>
                </a:solidFill>
              </a:rPr>
              <a:t> A harcok megszűnnek</a:t>
            </a:r>
          </a:p>
        </p:txBody>
      </p:sp>
      <p:pic>
        <p:nvPicPr>
          <p:cNvPr id="10246" name="Picture 6" descr="Flag1956r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500438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7158" y="100010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A távoli Ausztráliában, a </a:t>
            </a:r>
            <a:r>
              <a:rPr lang="hu-HU" sz="2400" dirty="0" smtClean="0">
                <a:solidFill>
                  <a:srgbClr val="C00000"/>
                </a:solidFill>
              </a:rPr>
              <a:t>melbourne-i olimpián</a:t>
            </a:r>
            <a:r>
              <a:rPr lang="hu-HU" sz="2400" dirty="0" smtClean="0"/>
              <a:t> sikerült legyőzni a szovjeteket. A </a:t>
            </a:r>
            <a:r>
              <a:rPr lang="hu-HU" sz="2400" dirty="0" smtClean="0">
                <a:solidFill>
                  <a:srgbClr val="C00000"/>
                </a:solidFill>
              </a:rPr>
              <a:t>kilenc aranyérem </a:t>
            </a:r>
            <a:r>
              <a:rPr lang="hu-HU" sz="2400" dirty="0" smtClean="0"/>
              <a:t>közül , melyet megszereztek a magyar sportolók, egy igazán vérre ment. </a:t>
            </a:r>
            <a:r>
              <a:rPr lang="hu-HU" sz="2400" dirty="0" smtClean="0">
                <a:solidFill>
                  <a:srgbClr val="0070C0"/>
                </a:solidFill>
              </a:rPr>
              <a:t>Vízilabda</a:t>
            </a:r>
            <a:r>
              <a:rPr lang="hu-HU" sz="2400" dirty="0" smtClean="0"/>
              <a:t> csapatunk elsöprő győzelemmel szerezte meg a döntőbe jutást a szovjetekkel szemben. </a:t>
            </a:r>
            <a:r>
              <a:rPr lang="hu-HU" sz="2400" dirty="0" smtClean="0">
                <a:solidFill>
                  <a:srgbClr val="C00000"/>
                </a:solidFill>
              </a:rPr>
              <a:t>Zádor Ervin </a:t>
            </a:r>
            <a:r>
              <a:rPr lang="hu-HU" sz="2400" dirty="0" smtClean="0"/>
              <a:t>„véres” fényképe bejárta a világot. 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030553" y="0"/>
            <a:ext cx="332739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Érdekességek</a:t>
            </a:r>
          </a:p>
        </p:txBody>
      </p:sp>
      <p:pic>
        <p:nvPicPr>
          <p:cNvPr id="13" name="Kép 12" descr="zádor er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286124"/>
            <a:ext cx="2768713" cy="331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zövegdoboz 22"/>
          <p:cNvSpPr txBox="1"/>
          <p:nvPr/>
        </p:nvSpPr>
        <p:spPr>
          <a:xfrm>
            <a:off x="3857620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 sz.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200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20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3071810"/>
            <a:ext cx="5258597" cy="227171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1285860"/>
            <a:ext cx="8678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Hegedűs István </a:t>
            </a:r>
            <a:r>
              <a:rPr lang="hu-HU" sz="2400" dirty="0" smtClean="0">
                <a:solidFill>
                  <a:srgbClr val="0070C0"/>
                </a:solidFill>
              </a:rPr>
              <a:t>öttusázó</a:t>
            </a:r>
            <a:r>
              <a:rPr lang="hu-HU" sz="2400" dirty="0" smtClean="0"/>
              <a:t>  1956. október 24-én reggel edzésre sietett a Sportuszodába, amikor az ÁVH-sok lövései közül egy eltalálta. Nem volt ellenálló, csak dolgozni ment… Ő volt a modellje a régi húsz forintosnak.</a:t>
            </a:r>
            <a:endParaRPr lang="hu-HU" sz="2400" dirty="0"/>
          </a:p>
        </p:txBody>
      </p:sp>
      <p:pic>
        <p:nvPicPr>
          <p:cNvPr id="9" name="Kép 8" descr="hegedűs istvá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1018" y="3000372"/>
            <a:ext cx="154460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Szövegdoboz 14"/>
          <p:cNvSpPr txBox="1"/>
          <p:nvPr/>
        </p:nvSpPr>
        <p:spPr>
          <a:xfrm>
            <a:off x="3030553" y="0"/>
            <a:ext cx="332739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Érdekességek</a:t>
            </a:r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1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6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dvAuto="2000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hu-HU" sz="4400" dirty="0" smtClean="0"/>
              <a:t>Eger</a:t>
            </a:r>
            <a:r>
              <a:rPr lang="hu-HU" dirty="0" smtClean="0"/>
              <a:t>  195</a:t>
            </a:r>
            <a:r>
              <a:rPr lang="hu-HU" dirty="0" smtClean="0">
                <a:solidFill>
                  <a:srgbClr val="C00000"/>
                </a:solidFill>
              </a:rPr>
              <a:t>6</a:t>
            </a:r>
            <a:r>
              <a:rPr lang="hu-HU" dirty="0" smtClean="0"/>
              <a:t>-2</a:t>
            </a:r>
            <a:r>
              <a:rPr lang="hu-HU" dirty="0" smtClean="0">
                <a:solidFill>
                  <a:srgbClr val="C00000"/>
                </a:solidFill>
              </a:rPr>
              <a:t>0</a:t>
            </a:r>
            <a:r>
              <a:rPr lang="hu-HU" dirty="0" smtClean="0"/>
              <a:t>16</a:t>
            </a:r>
            <a:endParaRPr lang="hu-HU" dirty="0"/>
          </a:p>
        </p:txBody>
      </p:sp>
      <p:pic>
        <p:nvPicPr>
          <p:cNvPr id="12290" name="Picture 2" descr="eger_56-os_emlekmu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768" y="1142984"/>
            <a:ext cx="8078852" cy="514353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7858148" y="635795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 sz.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roplap1956_0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77424" cy="6858000"/>
          </a:xfrm>
        </p:spPr>
      </p:pic>
      <p:sp>
        <p:nvSpPr>
          <p:cNvPr id="6" name="Téglalap 5"/>
          <p:cNvSpPr/>
          <p:nvPr/>
        </p:nvSpPr>
        <p:spPr>
          <a:xfrm>
            <a:off x="5286380" y="487025"/>
            <a:ext cx="36433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Október 21-én Eger is csatlakozott azokhoz az iskolavárosokhoz, ahol az ifjúság nyíltan fellépett körülményei megjavításáért. </a:t>
            </a:r>
          </a:p>
          <a:p>
            <a:r>
              <a:rPr lang="hu-HU" sz="2400" b="1" dirty="0" smtClean="0"/>
              <a:t>A helyi újság a következőképp kommentálta az eseményeket:</a:t>
            </a:r>
          </a:p>
          <a:p>
            <a:r>
              <a:rPr lang="hu-HU" sz="2400" b="1" dirty="0" smtClean="0"/>
              <a:t> „Friss szelek, fényes szelek fújnak. … Áttörték ezek a szelek az Egri Pedagógiai Főiskola vastag falait is, felrázva az ifjúságot…”</a:t>
            </a:r>
            <a:endParaRPr lang="hu-HU" sz="2400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Eger - 1956. Október 23.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00034" y="1428736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Több tucat hallgató megalakította a Kossuth Kört, csatlakoztak a Magyar Egyetemisták és Főiskolások Szövetségéhez, október 23-án megválasztották a vezetőiket. </a:t>
            </a:r>
          </a:p>
          <a:p>
            <a:r>
              <a:rPr lang="hu-HU" sz="2000" dirty="0" smtClean="0"/>
              <a:t>Október 24-én és 25-én este demonstrációkat tartottak a belvárosban. A megmozdulások szervezésében élen jártak a Dobó Gimnázium és az Egri Pedagógiai Főiskola tanárai, diákjai. Sapkájukra nemzeti színű szalagot tűztek ki, és a nemzeti függetlenséget követelő jelszavakat, rigmusokat skandáltak.</a:t>
            </a:r>
          </a:p>
          <a:p>
            <a:endParaRPr lang="hu-HU" sz="2000" dirty="0"/>
          </a:p>
        </p:txBody>
      </p:sp>
      <p:pic>
        <p:nvPicPr>
          <p:cNvPr id="41986" name="Picture 2" descr="Képtalálat a következőre: „eger 1956 dobó gimnázium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70126"/>
            <a:ext cx="2667605" cy="264499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4414" y="1643050"/>
            <a:ext cx="7429552" cy="500066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1956 októberében Magyarországon </a:t>
            </a:r>
            <a:r>
              <a:rPr lang="hu-HU" b="1" u="sng" dirty="0" smtClean="0"/>
              <a:t>békés tüntetéssel </a:t>
            </a:r>
            <a:r>
              <a:rPr lang="hu-HU" b="1" dirty="0" smtClean="0"/>
              <a:t>kezdődő, fegyveres felkeléssel folytatódó forradalom bontakozott ki a Rákosi Mátyás nevével összefonódó </a:t>
            </a:r>
            <a:r>
              <a:rPr lang="hu-HU" b="1" u="sng" dirty="0" smtClean="0"/>
              <a:t>kommunista diktatúra és a szovjet megszállás ellen</a:t>
            </a:r>
            <a:r>
              <a:rPr lang="hu-HU" b="1" dirty="0" smtClean="0"/>
              <a:t>. </a:t>
            </a:r>
          </a:p>
          <a:p>
            <a:r>
              <a:rPr lang="hu-HU" dirty="0" smtClean="0"/>
              <a:t>az 1956-os forradalom kitörésének napja és a Magyar Köztársaság 1989-es kikiáltásának napja, melyet az </a:t>
            </a:r>
            <a:r>
              <a:rPr lang="hu-HU" dirty="0" smtClean="0">
                <a:solidFill>
                  <a:srgbClr val="FF0000"/>
                </a:solidFill>
              </a:rPr>
              <a:t>1990</a:t>
            </a:r>
            <a:r>
              <a:rPr lang="hu-HU" dirty="0" smtClean="0"/>
              <a:t>. évi XXVIII. törvény iktatott a </a:t>
            </a:r>
            <a:r>
              <a:rPr lang="hu-HU" dirty="0" smtClean="0">
                <a:solidFill>
                  <a:srgbClr val="FF0000"/>
                </a:solidFill>
              </a:rPr>
              <a:t>nemzeti ünnepek</a:t>
            </a:r>
            <a:r>
              <a:rPr lang="hu-HU" dirty="0" smtClean="0"/>
              <a:t> sorába</a:t>
            </a:r>
            <a:r>
              <a:rPr lang="hu-HU" b="1" dirty="0" smtClean="0"/>
              <a:t>. </a:t>
            </a:r>
            <a:endParaRPr lang="hu-HU" dirty="0"/>
          </a:p>
        </p:txBody>
      </p:sp>
      <p:pic>
        <p:nvPicPr>
          <p:cNvPr id="4" name="Kép 3" descr="150px-Hungary_coa_aka_Kossu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604125" cy="1785926"/>
          </a:xfrm>
          <a:prstGeom prst="rect">
            <a:avLst/>
          </a:prstGeo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Október 26-án már nagyszabású tüntetések voltak Egerben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hu-HU" dirty="0" smtClean="0"/>
              <a:t>Ledöntötték a Népkertben lévő szovjet katonai szobrot és a Nagytemplom mögötti szovjet katonai emlékművet, a Líceum tetejéről eltávolították a vörös csillagot, a nyomdában forradalmi kiáltványokat, röplapokat nyomtattak.</a:t>
            </a:r>
          </a:p>
          <a:p>
            <a:pPr fontAlgn="t"/>
            <a:r>
              <a:rPr lang="hu-HU" dirty="0" smtClean="0"/>
              <a:t>Megkezdődött a főiskolások ellátása védelmi fegyverekkel, mely a nemzetőrség szervezésének kezdetét jelentette. Október 27-én több teherautóval munkások érkeztek Borsod megyéből Egerbe, akik </a:t>
            </a:r>
            <a:r>
              <a:rPr lang="hu-HU" dirty="0" err="1" smtClean="0"/>
              <a:t>radikalizálták</a:t>
            </a:r>
            <a:r>
              <a:rPr lang="hu-HU" dirty="0" smtClean="0"/>
              <a:t> az itteni helyzetet, megalakult Eger Városvédelmi Bizottsága. Délután a városi pártbizottság épületénél lövöldözés alakult ki. Elfoglalták az ÁVH épületét is.</a:t>
            </a:r>
          </a:p>
          <a:p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roplap1956_00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8" y="214290"/>
            <a:ext cx="9114652" cy="6523592"/>
          </a:xfr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október 28.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hu-HU" dirty="0" smtClean="0"/>
              <a:t>Megalakult a Nemzetőrség Ideiglenes Védelmi Parancsnoksága, a színház épületében létrejött Eger Város Forradalmi Nemzeti Tanácsa. </a:t>
            </a:r>
          </a:p>
          <a:p>
            <a:pPr fontAlgn="t"/>
            <a:r>
              <a:rPr lang="hu-HU" dirty="0" smtClean="0"/>
              <a:t>A város forradalmi központjából, a líceum épületéből főiskolai hallgatók Szabad Eger Rádió néven független rádióadást sugároztak.</a:t>
            </a:r>
          </a:p>
          <a:p>
            <a:pPr fontAlgn="t"/>
            <a:endParaRPr lang="hu-HU" dirty="0" smtClean="0"/>
          </a:p>
          <a:p>
            <a:endParaRPr lang="hu-HU" dirty="0"/>
          </a:p>
        </p:txBody>
      </p:sp>
      <p:pic>
        <p:nvPicPr>
          <p:cNvPr id="43010" name="Picture 2" descr="Képtalálat a következőre: „eger 1956 liceum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424819" cy="2587643"/>
          </a:xfrm>
          <a:prstGeom prst="rect">
            <a:avLst/>
          </a:prstGeom>
          <a:noFill/>
        </p:spPr>
      </p:pic>
      <p:pic>
        <p:nvPicPr>
          <p:cNvPr id="43012" name="Picture 4" descr="Képtalálat a következőre: „eger 1956 színház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00438"/>
            <a:ext cx="2463158" cy="28324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November 6. Ostromállapot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A szovjet hadsereg 1956. november 4-én délutántól kezdődően szállta meg a megyét. A csapatok Mezőkövesd irányából közelítették meg Egert, és a késő délutáni órákban harminc harckocsival vonultak be a városba. A páncélosok többször végig dübörögtek a város szűk, történelmi utcáin. A szovjet katonai parancsnokság a rendőrség Klapka utcai épületében rendezkedett be, s átvette a város irányítását. November 6-án az idegen megszállók ostromállapotot rendeltek el a városban.</a:t>
            </a:r>
          </a:p>
          <a:p>
            <a:endParaRPr lang="hu-HU" dirty="0"/>
          </a:p>
        </p:txBody>
      </p:sp>
      <p:pic>
        <p:nvPicPr>
          <p:cNvPr id="44034" name="Picture 2" descr="Képtalálat a következőre: „eger 1956 tan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143380"/>
            <a:ext cx="3143272" cy="2345366"/>
          </a:xfrm>
          <a:prstGeom prst="rect">
            <a:avLst/>
          </a:prstGeom>
          <a:noFill/>
        </p:spPr>
      </p:pic>
      <p:pic>
        <p:nvPicPr>
          <p:cNvPr id="44038" name="Picture 6" descr="Képtalálat a következőre: „eger 1956 tank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214710" cy="242889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1956. december 10-én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Emléktáblát helyeztek el a Gárdonyi Géza Színház épületén. A tábla arra emlékeztet, hogy ezen a helyen tüntettek a forradalom eszméiért. </a:t>
            </a:r>
          </a:p>
          <a:p>
            <a:r>
              <a:rPr lang="hu-HU" dirty="0" smtClean="0"/>
              <a:t>A dohánygyári asszonyok vezetésével érkezett az idegen elnyomás ellen tüntető tömeg a Hatvanas ezred </a:t>
            </a:r>
            <a:r>
              <a:rPr lang="hu-HU" dirty="0" err="1" smtClean="0"/>
              <a:t>emlékműhöz</a:t>
            </a:r>
            <a:r>
              <a:rPr lang="hu-HU" dirty="0" smtClean="0"/>
              <a:t>, amikor szovjet harckocsikat vezényeltek ki a területre. Az egri nők kezükben égő gyertyával állták el az utat, farkasszemet nézve a tankokkal, s akkor sem mozdultak, amikor azzal fenyegették meg őket, hogy tűzparancsot adnak ki. </a:t>
            </a:r>
          </a:p>
          <a:p>
            <a:r>
              <a:rPr lang="hu-HU" dirty="0" smtClean="0"/>
              <a:t>A harckocsik végül a </a:t>
            </a:r>
            <a:r>
              <a:rPr lang="hu-HU" dirty="0" err="1" smtClean="0"/>
              <a:t>Szvorényi</a:t>
            </a:r>
            <a:r>
              <a:rPr lang="hu-HU" dirty="0" smtClean="0"/>
              <a:t> út felé hagyták el a teret. A hős egri nők cselekedetükkel történelmet írtak, de nem kaptak érte tapsot, nevük sincs márványtáblába vésve. Bizonyították ugyanakkor: helyén volt a szívük.</a:t>
            </a:r>
          </a:p>
          <a:p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8914" name="Picture 2" descr="eger_56-os_emlekmu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857784" cy="669270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7286644" y="65008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5. sz.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1956. december 12-én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sortűz</a:t>
            </a:r>
            <a:r>
              <a:rPr lang="hu-HU" dirty="0" smtClean="0"/>
              <a:t> áldozatainak pontos száma egyébként ma sem ismert, különböző források szerint 9-16 ember halt meg az egri utcán, a sebesültek száma pedig 22 és 30 között volt. A vérbe fojtott tüntetést az emberi jogok napja alkalmából tartott sztrájk keretében rendezték.</a:t>
            </a:r>
          </a:p>
          <a:p>
            <a:r>
              <a:rPr lang="hu-HU" dirty="0" smtClean="0"/>
              <a:t> A 48 órás munkabeszüntetést eredetileg a Budapesti Munkástanácsok kezdeményezték, az akcióhoz pedig csatlakozott Eger lakosságának a többsége is.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sztrájk második napján a Széchenyi utcán 200-300 békés tüntető vonult fel, amikor az egri, illetve az időközben a megyeszékhelyre vezényelt füzesabonyi karhatalmista alakulat tagjai géppisztolyokkal a tömegbe lőttek.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://static.tveger.hu/uploads/2015/12/emlekt1451214-169w-700x2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81462" cy="327423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757239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6. sz.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5715016"/>
            <a:ext cx="8258204" cy="714356"/>
          </a:xfrm>
        </p:spPr>
        <p:txBody>
          <a:bodyPr/>
          <a:lstStyle/>
          <a:p>
            <a:pPr algn="ctr"/>
            <a:r>
              <a:rPr lang="hu-HU" dirty="0" smtClean="0"/>
              <a:t>Emlékezzünk! 60 éve történt…</a:t>
            </a:r>
            <a:endParaRPr lang="hu-HU" dirty="0"/>
          </a:p>
        </p:txBody>
      </p:sp>
      <p:pic>
        <p:nvPicPr>
          <p:cNvPr id="4" name="Tartalom helye 3" descr="DSC_0871_Oktober23_E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428604"/>
            <a:ext cx="8049353" cy="5357850"/>
          </a:xfr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r>
              <a:rPr lang="hu-HU" dirty="0" smtClean="0"/>
              <a:t>Eger, Törvényház u. 2.</a:t>
            </a:r>
            <a:endParaRPr lang="hu-HU" dirty="0"/>
          </a:p>
        </p:txBody>
      </p:sp>
      <p:pic>
        <p:nvPicPr>
          <p:cNvPr id="4" name="Tartalom helye 3" descr="törvényház u. 2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928670"/>
            <a:ext cx="6887412" cy="5785006"/>
          </a:xfr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A forradalom </a:t>
            </a:r>
            <a:r>
              <a:rPr lang="hu-HU" dirty="0" smtClean="0">
                <a:solidFill>
                  <a:srgbClr val="C00000"/>
                </a:solidFill>
              </a:rPr>
              <a:t>előszobájában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1956.október 6-án újratemették Rajk Lászlót és társait</a:t>
            </a:r>
          </a:p>
          <a:p>
            <a:r>
              <a:rPr lang="hu-HU" sz="2000" b="1" dirty="0" smtClean="0"/>
              <a:t>Október 16-án szegedi egyetemisták a kommunistáktól független ifjúsági szervezetet hoztak létre</a:t>
            </a:r>
          </a:p>
          <a:p>
            <a:r>
              <a:rPr lang="hu-HU" sz="2000" b="1" dirty="0" smtClean="0"/>
              <a:t>Példájukat az ország több egyetemén követték, pl. Műegyetem</a:t>
            </a:r>
          </a:p>
          <a:p>
            <a:r>
              <a:rPr lang="hu-HU" sz="2000" b="1" dirty="0" smtClean="0"/>
              <a:t>Fontosabb követelések: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00430" y="3214686"/>
            <a:ext cx="5400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1600" b="1" dirty="0"/>
              <a:t> Szovjet csapatok kivonása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1600" b="1" dirty="0"/>
              <a:t> Szabad választások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1600" b="1" dirty="0"/>
              <a:t> Szólás- és sajtószabadság, Kossuth címer visszaállítása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1600" b="1" dirty="0"/>
              <a:t> Beszolgáltatás eltörlése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1600" b="1" dirty="0"/>
              <a:t> Rákosi felelősségre vonása, Nagy Imre miniszterelnöki kinevezése</a:t>
            </a:r>
          </a:p>
        </p:txBody>
      </p:sp>
      <p:pic>
        <p:nvPicPr>
          <p:cNvPr id="3077" name="Picture 5" descr="Rajk_Lasz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2454275" cy="3024187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214414" y="63579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1.sz.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" name="Tartalom helye 5" descr="Eger56-os emléktábla _cisztercuiko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290"/>
            <a:ext cx="7169679" cy="5634544"/>
          </a:xfrm>
        </p:spPr>
      </p:pic>
      <p:sp>
        <p:nvSpPr>
          <p:cNvPr id="4" name="Szövegdoboz 3"/>
          <p:cNvSpPr txBox="1"/>
          <p:nvPr/>
        </p:nvSpPr>
        <p:spPr>
          <a:xfrm>
            <a:off x="6858016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7. sz.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56-os emléktábla_Eg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52"/>
            <a:ext cx="8232227" cy="6572271"/>
          </a:xfr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Egerben az 1956-os olimpia lyukas zászlója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4052886" cy="487523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Ausztráliai magyarok jóvoltából két különlegességgel gyarapodott az egri sportmúzeum: az 1956-os melbourne-i olimpia lyukas magyar zászlójával, és az azt felváltó lobogóval. (2009. július)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wolimpzaszl56e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357430"/>
            <a:ext cx="4817654" cy="3286148"/>
          </a:xfrm>
          <a:prstGeom prst="rect">
            <a:avLst/>
          </a:prstGeo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forradalom nemzetközi utóhatása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magyar forradalommal szemben megnyilvánuló nemzetközi szolidaritás nyomán a befogadó közösségek minden magyar kivándorlót politikai menekültnek, üldözöttnek tekintettek. Úgy vélték, hogy a szovjet kommunista terror elől menekülő szabadságharcosok a nyugati mentalitás számára legfontosabb érték, a szabadság érdekében tették kockára az életüket. Erkölcsi kötelességüknek érezték, hogy a kiérkező „fáradt hősöket” bőkezű gondoskodással, barátként fogadják.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Horváth Péter: Történelem 8. az általános iskolások számára. Bp.: OFI, 2016.</a:t>
            </a:r>
          </a:p>
          <a:p>
            <a:r>
              <a:rPr lang="hu-HU" dirty="0" err="1" smtClean="0"/>
              <a:t>Renn</a:t>
            </a:r>
            <a:r>
              <a:rPr lang="hu-HU" dirty="0" smtClean="0"/>
              <a:t> Oszkár: Itt a földön is… (Tűnődések és imádságok). Eger, 2012.  Levéltári dokumentumok másolatai</a:t>
            </a:r>
          </a:p>
          <a:p>
            <a:r>
              <a:rPr lang="hu-HU" dirty="0" smtClean="0"/>
              <a:t>http://www.rubicon.hu/magyar/oldalak/sortuzek_1956a/ 2016.10.10.</a:t>
            </a:r>
          </a:p>
          <a:p>
            <a:r>
              <a:rPr lang="hu-HU" dirty="0" smtClean="0"/>
              <a:t> Cseh Zita: Az 1956-os forradalom eseményei Egerben /az előzményektől a szovjet megszállásig/ http://friendsofhungary.hu/1956-10-23-emlekezes-az-1956-osforradalomra-interju-miska-janossal/ 2016.10.01.</a:t>
            </a:r>
          </a:p>
          <a:p>
            <a:r>
              <a:rPr lang="hu-HU" dirty="0" smtClean="0"/>
              <a:t>http://mult-kor.hu/cikk.php?id=15841 2016.01.10.</a:t>
            </a:r>
          </a:p>
          <a:p>
            <a:r>
              <a:rPr lang="hu-HU" dirty="0" smtClean="0"/>
              <a:t> http://www.tveger.hu 2016.04.04</a:t>
            </a:r>
          </a:p>
          <a:p>
            <a:r>
              <a:rPr lang="hu-HU" dirty="0" smtClean="0">
                <a:hlinkClick r:id="rId2"/>
              </a:rPr>
              <a:t>http://tortenelemcikkek.hu/node/159 2016.04.04</a:t>
            </a:r>
            <a:endParaRPr lang="hu-HU" dirty="0" smtClean="0"/>
          </a:p>
          <a:p>
            <a:r>
              <a:rPr lang="hu-HU" dirty="0" smtClean="0"/>
              <a:t>http://eger.wikimapia.org/ 2016.04.04</a:t>
            </a:r>
          </a:p>
          <a:p>
            <a:r>
              <a:rPr lang="hu-HU" dirty="0" smtClean="0">
                <a:hlinkClick r:id="rId3"/>
              </a:rPr>
              <a:t>https://hu.wikipedia.org/wiki/1956-os_forradalom#Forr.C3.A1sok</a:t>
            </a:r>
            <a:r>
              <a:rPr lang="hu-HU" dirty="0" smtClean="0"/>
              <a:t> 2016.10.19.</a:t>
            </a:r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Kedves 7-8. osztályos diákok!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hu-HU" sz="4400" b="1" dirty="0" smtClean="0">
                <a:solidFill>
                  <a:srgbClr val="C00000"/>
                </a:solidFill>
              </a:rPr>
              <a:t>Az 1956-os forradalom és szabadságharc 60. évfordulójának a tiszteletére </a:t>
            </a:r>
            <a:endParaRPr lang="hu-H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hu-HU" sz="4900" dirty="0" smtClean="0"/>
              <a:t>történelmi </a:t>
            </a:r>
            <a:r>
              <a:rPr lang="hu-HU" sz="4900" dirty="0" smtClean="0"/>
              <a:t>csapatversenyt hirdet iskolánk humán munkaközössége</a:t>
            </a:r>
            <a:r>
              <a:rPr lang="hu-HU" sz="4900" dirty="0" smtClean="0"/>
              <a:t>.</a:t>
            </a:r>
          </a:p>
          <a:p>
            <a:pPr algn="ctr">
              <a:buNone/>
            </a:pPr>
            <a:endParaRPr lang="hu-HU" sz="4900" dirty="0" smtClean="0"/>
          </a:p>
          <a:p>
            <a:pPr algn="ctr">
              <a:buNone/>
            </a:pPr>
            <a:r>
              <a:rPr lang="hu-HU" sz="4900" b="1" u="sng" dirty="0" smtClean="0"/>
              <a:t>Nevezési határidő: 2016. október 26. (21 óra)</a:t>
            </a:r>
          </a:p>
          <a:p>
            <a:pPr algn="ctr">
              <a:buNone/>
            </a:pPr>
            <a:endParaRPr lang="hu-HU" sz="4300" u="sng" dirty="0" smtClean="0"/>
          </a:p>
          <a:p>
            <a:pPr algn="ctr">
              <a:buNone/>
            </a:pPr>
            <a:r>
              <a:rPr lang="hu-HU" sz="4900" b="1" u="sng" dirty="0" smtClean="0"/>
              <a:t>Nevezés módja</a:t>
            </a:r>
            <a:r>
              <a:rPr lang="hu-HU" sz="4900" b="1" dirty="0" smtClean="0"/>
              <a:t>: </a:t>
            </a:r>
            <a:r>
              <a:rPr lang="hu-HU" sz="4900" dirty="0" smtClean="0"/>
              <a:t>küldjetek a </a:t>
            </a:r>
            <a:r>
              <a:rPr lang="hu-HU" sz="4900" dirty="0" err="1" smtClean="0">
                <a:hlinkClick r:id="rId2"/>
              </a:rPr>
              <a:t>tinodipalyazat</a:t>
            </a:r>
            <a:r>
              <a:rPr lang="hu-HU" sz="4900" dirty="0" smtClean="0">
                <a:hlinkClick r:id="rId2"/>
              </a:rPr>
              <a:t>@</a:t>
            </a:r>
            <a:r>
              <a:rPr lang="hu-HU" sz="4900" dirty="0" err="1" smtClean="0">
                <a:hlinkClick r:id="rId2"/>
              </a:rPr>
              <a:t>gmail.com</a:t>
            </a:r>
            <a:r>
              <a:rPr lang="hu-HU" sz="4900" dirty="0" smtClean="0"/>
              <a:t> címre egy fényképet a csapatról</a:t>
            </a:r>
            <a:r>
              <a:rPr lang="hu-HU" sz="4900" dirty="0" smtClean="0"/>
              <a:t>,</a:t>
            </a:r>
          </a:p>
          <a:p>
            <a:pPr algn="ctr">
              <a:buNone/>
            </a:pPr>
            <a:r>
              <a:rPr lang="hu-HU" sz="4900" dirty="0" smtClean="0"/>
              <a:t> </a:t>
            </a:r>
            <a:r>
              <a:rPr lang="hu-HU" sz="4900" dirty="0" smtClean="0"/>
              <a:t>mely egy egri 1956-os emlékhelyet (táblát) is ábrázol </a:t>
            </a:r>
            <a:r>
              <a:rPr lang="hu-HU" sz="4900" dirty="0" smtClean="0"/>
              <a:t>a háttérben</a:t>
            </a:r>
            <a:r>
              <a:rPr lang="hu-HU" sz="4900" dirty="0" smtClean="0"/>
              <a:t>.</a:t>
            </a:r>
            <a:r>
              <a:rPr lang="hu-HU" sz="4900" dirty="0" smtClean="0"/>
              <a:t> </a:t>
            </a:r>
            <a:endParaRPr lang="hu-HU" sz="4900" dirty="0" smtClean="0"/>
          </a:p>
          <a:p>
            <a:pPr algn="ctr">
              <a:buNone/>
            </a:pPr>
            <a:r>
              <a:rPr lang="hu-HU" sz="4900" dirty="0" smtClean="0"/>
              <a:t>A fájl neve a csapat neve legyen ékezet nélkül, pl.: </a:t>
            </a:r>
            <a:r>
              <a:rPr lang="hu-HU" sz="4900" dirty="0" err="1" smtClean="0"/>
              <a:t>Petofikor.jpg</a:t>
            </a:r>
            <a:r>
              <a:rPr lang="hu-HU" sz="4900" dirty="0" smtClean="0"/>
              <a:t>, </a:t>
            </a:r>
            <a:endParaRPr lang="hu-HU" sz="4900" dirty="0" smtClean="0"/>
          </a:p>
          <a:p>
            <a:pPr algn="ctr">
              <a:buNone/>
            </a:pPr>
            <a:endParaRPr lang="hu-HU" sz="4900" dirty="0" smtClean="0"/>
          </a:p>
          <a:p>
            <a:pPr algn="ctr">
              <a:buNone/>
            </a:pPr>
            <a:r>
              <a:rPr lang="hu-HU" sz="4900" b="1" u="sng" dirty="0" smtClean="0"/>
              <a:t>A csapatverseny ideje</a:t>
            </a:r>
            <a:r>
              <a:rPr lang="hu-HU" sz="4900" dirty="0" smtClean="0"/>
              <a:t>: 2016. november  15.</a:t>
            </a:r>
          </a:p>
          <a:p>
            <a:pPr>
              <a:buNone/>
            </a:pPr>
            <a:r>
              <a:rPr lang="hu-HU" sz="4300" dirty="0" smtClean="0"/>
              <a:t>Egy csapat: 4 fő.</a:t>
            </a:r>
          </a:p>
          <a:p>
            <a:pPr algn="ctr">
              <a:buNone/>
            </a:pPr>
            <a:endParaRPr lang="hu-HU" sz="4300" b="1" u="sng" dirty="0" smtClean="0"/>
          </a:p>
          <a:p>
            <a:pPr algn="ctr">
              <a:buNone/>
            </a:pPr>
            <a:r>
              <a:rPr lang="hu-HU" sz="4300" b="1" u="sng" dirty="0" smtClean="0"/>
              <a:t>Felkészüléshez </a:t>
            </a:r>
            <a:r>
              <a:rPr lang="hu-HU" sz="4300" b="1" u="sng" dirty="0" smtClean="0"/>
              <a:t>javasolt </a:t>
            </a:r>
            <a:r>
              <a:rPr lang="hu-HU" sz="4300" b="1" u="sng" dirty="0" smtClean="0"/>
              <a:t>felhasználni </a:t>
            </a:r>
            <a:r>
              <a:rPr lang="hu-HU" sz="4300" b="1" u="sng" smtClean="0"/>
              <a:t>az alábbiakat</a:t>
            </a:r>
            <a:r>
              <a:rPr lang="hu-HU" sz="4300" b="1" u="sng" smtClean="0"/>
              <a:t>: </a:t>
            </a:r>
          </a:p>
          <a:p>
            <a:pPr algn="ctr">
              <a:buNone/>
            </a:pPr>
            <a:endParaRPr lang="hu-HU" sz="4300" u="sng" dirty="0" smtClean="0"/>
          </a:p>
          <a:p>
            <a:r>
              <a:rPr lang="hu-HU" sz="4300" dirty="0" smtClean="0"/>
              <a:t> a 8. osztályos történelem tankönyvet(bármelyik megfelel)</a:t>
            </a:r>
          </a:p>
          <a:p>
            <a:r>
              <a:rPr lang="hu-HU" sz="4300" dirty="0" smtClean="0"/>
              <a:t>az iskolai könyvtár kiállítását és </a:t>
            </a:r>
            <a:r>
              <a:rPr lang="hu-HU" sz="4300" dirty="0" err="1" smtClean="0"/>
              <a:t>Garancz</a:t>
            </a:r>
            <a:r>
              <a:rPr lang="hu-HU" sz="4300" dirty="0" smtClean="0"/>
              <a:t> </a:t>
            </a:r>
            <a:r>
              <a:rPr lang="hu-HU" sz="4300" dirty="0" smtClean="0"/>
              <a:t>András-  Füge </a:t>
            </a:r>
            <a:r>
              <a:rPr lang="hu-HU" sz="4300" dirty="0" smtClean="0"/>
              <a:t>Zénó: 60 éve történt pályamunkáját:</a:t>
            </a:r>
          </a:p>
          <a:p>
            <a:r>
              <a:rPr lang="hu-HU" sz="4300" dirty="0" smtClean="0">
                <a:hlinkClick r:id="rId3"/>
              </a:rPr>
              <a:t>http://tinodi-eger.hu/public/uploads/seink-nyomaban-garancz-andris-fuge-zeno56-8a-2016_573d899ae8a47.pdf</a:t>
            </a:r>
            <a:endParaRPr lang="hu-HU" sz="4300" dirty="0" smtClean="0"/>
          </a:p>
          <a:p>
            <a:r>
              <a:rPr lang="hu-HU" sz="4300" dirty="0" smtClean="0"/>
              <a:t>Szabadon választott szakirodalom.</a:t>
            </a:r>
          </a:p>
          <a:p>
            <a:endParaRPr lang="hu-HU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elvonuló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588225" cy="4336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zövegdoboz 2"/>
          <p:cNvSpPr txBox="1"/>
          <p:nvPr/>
        </p:nvSpPr>
        <p:spPr>
          <a:xfrm>
            <a:off x="6572264" y="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Így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kezdődött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450912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A lengyelországi események hatására az egyetemisták tüntetést szerveztek </a:t>
            </a:r>
            <a:r>
              <a:rPr lang="hu-HU" sz="2400" dirty="0" smtClean="0">
                <a:solidFill>
                  <a:srgbClr val="C00000"/>
                </a:solidFill>
              </a:rPr>
              <a:t>1956. október 23</a:t>
            </a:r>
            <a:r>
              <a:rPr lang="hu-HU" sz="2400" dirty="0" smtClean="0"/>
              <a:t>-án. </a:t>
            </a:r>
          </a:p>
          <a:p>
            <a:pPr algn="just"/>
            <a:r>
              <a:rPr lang="hu-HU" sz="2400" dirty="0" smtClean="0"/>
              <a:t>Izgatottak voltak, kalandvágyóak és  fiatalok, az 1848-as  márciusi ifjakhoz hasonlóan. Még nem is sejtették mit hoz a jövő…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 dpi="0" rotWithShape="1">
            <a:blip r:embed="rId3" cstate="print">
              <a:alphaModFix amt="71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Rákosit a Dunába Nagy Imrét a kormányba!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" presetClass="exit" presetSubtype="1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4" advAuto="2000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plakat1956_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0"/>
            <a:ext cx="4429124" cy="6858000"/>
          </a:xfrm>
          <a:prstGeom prst="rect">
            <a:avLst/>
          </a:prstGeo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" y="18864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egyetemisták fő követelései </a:t>
            </a:r>
          </a:p>
          <a:p>
            <a:pPr algn="ctr"/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(részletek a 16 pontból)</a:t>
            </a:r>
            <a:endParaRPr lang="hu-H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6262" y="1857364"/>
            <a:ext cx="915026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3200" b="1" dirty="0" smtClean="0"/>
              <a:t> Többpártrendszer bevezetése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3200" b="1" dirty="0" smtClean="0"/>
              <a:t>Nagy Imre miniszterelnökké választása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3200" b="1" dirty="0" smtClean="0"/>
              <a:t> A szovjet katonák vonuljanak ki az országból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3200" b="1" dirty="0" smtClean="0"/>
              <a:t> A Rákosi-csoport tagjait állítsák bíróság elé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3200" b="1" dirty="0" smtClean="0"/>
              <a:t> Az igazságtalanul elítéltek rehabilitációja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3200" b="1" dirty="0" smtClean="0"/>
              <a:t>ÁVH megszüntetése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3200" b="1" dirty="0" smtClean="0"/>
              <a:t>Kossuth címer visszaállítása</a:t>
            </a:r>
            <a:endParaRPr lang="hu-HU" sz="3200" b="1" dirty="0"/>
          </a:p>
        </p:txBody>
      </p:sp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agar rádió épül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1578" cy="3415238"/>
          </a:xfrm>
          <a:prstGeom prst="rect">
            <a:avLst/>
          </a:prstGeom>
        </p:spPr>
      </p:pic>
      <p:pic>
        <p:nvPicPr>
          <p:cNvPr id="3" name="Kép 2" descr="magyar rádió 2006.jpg"/>
          <p:cNvPicPr>
            <a:picLocks noChangeAspect="1"/>
          </p:cNvPicPr>
          <p:nvPr/>
        </p:nvPicPr>
        <p:blipFill>
          <a:blip r:embed="rId4" cstate="print"/>
          <a:srcRect r="15041" b="21650"/>
          <a:stretch>
            <a:fillRect/>
          </a:stretch>
        </p:blipFill>
        <p:spPr>
          <a:xfrm>
            <a:off x="4572000" y="-1"/>
            <a:ext cx="4572000" cy="342900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27584" y="350100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1956. </a:t>
            </a:r>
            <a:r>
              <a:rPr lang="hu-H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któber - november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96136" y="357301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apjaink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51571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Az </a:t>
            </a:r>
            <a:r>
              <a:rPr lang="hu-HU" sz="2400" b="1" dirty="0" smtClean="0"/>
              <a:t>első halálos lövés </a:t>
            </a:r>
            <a:r>
              <a:rPr lang="hu-HU" sz="2400" dirty="0" smtClean="0"/>
              <a:t>itt érte a békés tüntetőket. Feltörték a közeli fegyverraktárokat és megkezdődött a forradalom. Már nem volt visszaút. </a:t>
            </a:r>
            <a:endParaRPr lang="hu-HU" sz="2400" dirty="0"/>
          </a:p>
        </p:txBody>
      </p:sp>
      <p:pic>
        <p:nvPicPr>
          <p:cNvPr id="7" name="Kép 6" descr="kalasnyikov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25717" flipH="1" flipV="1">
            <a:off x="3992850" y="3790518"/>
            <a:ext cx="2195427" cy="792467"/>
          </a:xfrm>
          <a:prstGeom prst="rect">
            <a:avLst/>
          </a:prstGeo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k lövé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136E-6 L -1.14323 -0.7204 " pathEditMode="relative" rAng="0" ptsTypes="AA">
                                      <p:cBhvr>
                                        <p:cTn id="3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00" y="-3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13635" y="0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Október utolsó napjai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69269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C00000"/>
                </a:solidFill>
              </a:rPr>
              <a:t>Október 24.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smtClean="0"/>
              <a:t>Gerő Ernő helyett Kádár Jánost nevezik ki a párt élére.</a:t>
            </a:r>
          </a:p>
          <a:p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rgbClr val="C00000"/>
                </a:solidFill>
              </a:rPr>
              <a:t>Október 25. 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Nagy Imre alakít kormányt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 Kossuth téri mészárlás (közel 100 halott)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 vidéki nagyvárosokban sortüzek (Mosonmagyaróváron a legtöbb  halott)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 ÁVH megszüntetése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 Kossuth címer használata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Fizetések felemelése  </a:t>
            </a:r>
          </a:p>
          <a:p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509120"/>
            <a:ext cx="69124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Október 28. 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b="1" dirty="0" smtClean="0"/>
              <a:t> </a:t>
            </a:r>
            <a:r>
              <a:rPr lang="hu-HU" sz="2400" dirty="0" smtClean="0"/>
              <a:t>Nagy Imre tűzszünetet rendel el</a:t>
            </a:r>
          </a:p>
          <a:p>
            <a:r>
              <a:rPr lang="hu-HU" sz="2400" b="1" dirty="0" smtClean="0">
                <a:solidFill>
                  <a:srgbClr val="C00000"/>
                </a:solidFill>
              </a:rPr>
              <a:t>Október 30.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 Köztársaság téri pártszékház elleni támadás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 megkezdődik a szovjet csapatok kivonulása 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 többpártrendszer bevezetése</a:t>
            </a:r>
          </a:p>
        </p:txBody>
      </p:sp>
      <p:pic>
        <p:nvPicPr>
          <p:cNvPr id="19" name="Kép 18" descr="150px-Hungary_coa_aka_Kossu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071810"/>
            <a:ext cx="1283317" cy="1428760"/>
          </a:xfrm>
          <a:prstGeom prst="rect">
            <a:avLst/>
          </a:prstGeo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2000"/>
      <p:bldP spid="6" grpId="0" build="p" bldLvl="3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ortűz a kossuth té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93129"/>
            <a:ext cx="7858180" cy="644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elfogott ÁVH-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12306" cy="216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1494</Words>
  <Application>Microsoft Office PowerPoint</Application>
  <PresentationFormat>Diavetítés a képernyőre (4:3 oldalarány)</PresentationFormat>
  <Paragraphs>163</Paragraphs>
  <Slides>35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Túra</vt:lpstr>
      <vt:lpstr>1956. Október 23. – 1956. November 4.</vt:lpstr>
      <vt:lpstr>2. dia</vt:lpstr>
      <vt:lpstr>A forradalom előszobájában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A forradalom vége</vt:lpstr>
      <vt:lpstr>15. dia</vt:lpstr>
      <vt:lpstr>16. dia</vt:lpstr>
      <vt:lpstr>Eger  1956-2016</vt:lpstr>
      <vt:lpstr>18. dia</vt:lpstr>
      <vt:lpstr>Eger - 1956. Október 23.</vt:lpstr>
      <vt:lpstr>Október 26-án már nagyszabású tüntetések voltak Egerben</vt:lpstr>
      <vt:lpstr>21. dia</vt:lpstr>
      <vt:lpstr>október 28.</vt:lpstr>
      <vt:lpstr>November 6. Ostromállapot</vt:lpstr>
      <vt:lpstr>1956. december 10-én</vt:lpstr>
      <vt:lpstr>25. dia</vt:lpstr>
      <vt:lpstr>1956. december 12-én</vt:lpstr>
      <vt:lpstr>27. dia</vt:lpstr>
      <vt:lpstr>Emlékezzünk! 60 éve történt…</vt:lpstr>
      <vt:lpstr>Eger, Törvényház u. 2.</vt:lpstr>
      <vt:lpstr>30. dia</vt:lpstr>
      <vt:lpstr>31. dia</vt:lpstr>
      <vt:lpstr>Egerben az 1956-os olimpia lyukas zászlója </vt:lpstr>
      <vt:lpstr>A forradalom nemzetközi utóhatása </vt:lpstr>
      <vt:lpstr>Felhasznált irodalom </vt:lpstr>
      <vt:lpstr>Kedves 7-8. osztályos diákok!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1956. Október 23. – 1956. November 4.</dc:title>
  <dc:creator>Katona</dc:creator>
  <cp:lastModifiedBy>Szilárd</cp:lastModifiedBy>
  <cp:revision>69</cp:revision>
  <dcterms:created xsi:type="dcterms:W3CDTF">2014-11-03T19:31:21Z</dcterms:created>
  <dcterms:modified xsi:type="dcterms:W3CDTF">2016-10-19T20:55:44Z</dcterms:modified>
</cp:coreProperties>
</file>